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e4b99ee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e4b99ee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4b99ee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e4b99ee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e51f2d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e51f2d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e4b99ee2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e4b99ee2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e51f2da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e51f2da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51f2da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51f2da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e51f2da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e51f2da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e51f2da3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e51f2da3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51f2da3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e51f2da3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e51f2da3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e51f2da3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e616dcd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e616dcd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e51f2da3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e51f2da3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e616dcd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e616dcd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616dcdd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e616dcdd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616dcdd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e616dcdd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616dcdd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e616dcdd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e616dcdd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e616dcdd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e616dcdd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e616dcdd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e616dcdd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e616dcdd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e616dcdd0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e616dcdd0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616dcdd0_1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616dcdd0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616dcd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e616dcd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616dcdd0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616dcdd0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e616dcdd0_1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e616dcdd0_1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e616dcd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e616dcd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616dcd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616dcd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3d979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3d979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4b99ee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4b99ee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e4b99ee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e4b99ee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e4b99ee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e4b99ee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1487100" y="3411363"/>
            <a:ext cx="6169800" cy="74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b="1" sz="3000">
                <a:solidFill>
                  <a:srgbClr val="004877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s.wikipedia.org/wiki/C%C3%B3digo_abierto" TargetMode="External"/><Relationship Id="rId4" Type="http://schemas.openxmlformats.org/officeDocument/2006/relationships/hyperlink" Target="https://es.wikipedia.org/wiki/Base_de_datos_documental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s.wikipedia.org/wiki/Microsoft_Window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hyperlink" Target="https://es.wikipedia.org/wiki/Go_(lenguaje_de_programaci%C3%B3n)" TargetMode="External"/><Relationship Id="rId13" Type="http://schemas.openxmlformats.org/officeDocument/2006/relationships/image" Target="../media/image15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.Net" TargetMode="External"/><Relationship Id="rId4" Type="http://schemas.openxmlformats.org/officeDocument/2006/relationships/hyperlink" Target="https://es.wikipedia.org/wiki/PHP" TargetMode="External"/><Relationship Id="rId9" Type="http://schemas.openxmlformats.org/officeDocument/2006/relationships/hyperlink" Target="https://es.wikipedia.org/wiki/Java_(lenguaje_de_programaci%C3%B3n)" TargetMode="External"/><Relationship Id="rId15" Type="http://schemas.openxmlformats.org/officeDocument/2006/relationships/image" Target="../media/image21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11.png"/><Relationship Id="rId5" Type="http://schemas.openxmlformats.org/officeDocument/2006/relationships/hyperlink" Target="https://es.wikipedia.org/wiki/Ruby" TargetMode="External"/><Relationship Id="rId6" Type="http://schemas.openxmlformats.org/officeDocument/2006/relationships/hyperlink" Target="https://es.wikipedia.org/wiki/Python_(lenguaje_de_programaci%C3%B3n)" TargetMode="External"/><Relationship Id="rId7" Type="http://schemas.openxmlformats.org/officeDocument/2006/relationships/hyperlink" Target="https://es.wikipedia.org/wiki/C_(lenguaje_de_programaci%C3%B3n)" TargetMode="External"/><Relationship Id="rId8" Type="http://schemas.openxmlformats.org/officeDocument/2006/relationships/hyperlink" Target="https://es.wikipedia.org/wiki/Node.j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ouchbase.com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275" y="0"/>
            <a:ext cx="3219450" cy="3219450"/>
          </a:xfrm>
          <a:prstGeom prst="flowChartOffpageConnector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 txBox="1"/>
          <p:nvPr>
            <p:ph type="ctrTitle"/>
          </p:nvPr>
        </p:nvSpPr>
        <p:spPr>
          <a:xfrm>
            <a:off x="1487100" y="3411363"/>
            <a:ext cx="6169800" cy="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couchbase 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127875" y="3411375"/>
            <a:ext cx="28344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Chantal Morales</a:t>
            </a:r>
            <a:endParaRPr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Israel Vásquez</a:t>
            </a:r>
            <a:endParaRPr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Samanta Gomez</a:t>
            </a:r>
            <a:endParaRPr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Jefferson Caiza</a:t>
            </a:r>
            <a:endParaRPr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Andrés Proaño </a:t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266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vez que aceptamos términos y condiciones, configuramos el  espacio de memoria que a utilizar el sistema y en este caso pusimos el </a:t>
            </a:r>
            <a:r>
              <a:rPr lang="es-419"/>
              <a:t>mínimo</a:t>
            </a:r>
            <a:r>
              <a:rPr lang="es-419"/>
              <a:t> que es por default.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250" y="1108625"/>
            <a:ext cx="48863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y listo ! se nos </a:t>
            </a:r>
            <a:r>
              <a:rPr lang="es-419"/>
              <a:t>abrirá</a:t>
            </a:r>
            <a:r>
              <a:rPr lang="es-419"/>
              <a:t> la IU donde podremos agregar nuevos datos, clusters, buckets y obtener </a:t>
            </a:r>
            <a:r>
              <a:rPr lang="es-419"/>
              <a:t>información</a:t>
            </a:r>
            <a:r>
              <a:rPr lang="es-419"/>
              <a:t> de funcionamiento y demás. 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70" y="2013100"/>
            <a:ext cx="4760555" cy="25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660400" rtl="0" algn="l">
              <a:lnSpc>
                <a:spcPct val="178846"/>
              </a:lnSpc>
              <a:spcBef>
                <a:spcPts val="130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●"/>
            </a:pPr>
            <a:r>
              <a:rPr b="1" lang="es-419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Una instancia de </a:t>
            </a:r>
            <a:r>
              <a:rPr i="1"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Couchbase Server.</a:t>
            </a:r>
            <a:endParaRPr i="1" sz="130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660400" rtl="0" algn="l">
              <a:lnSpc>
                <a:spcPct val="178846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●"/>
            </a:pPr>
            <a:r>
              <a:rPr b="1" lang="es-419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Máquina física o virtual que contiene una instancia de </a:t>
            </a:r>
            <a:r>
              <a:rPr i="1"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Couchbase Server.</a:t>
            </a:r>
            <a:endParaRPr i="1" sz="130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660400" rtl="0" algn="l">
              <a:lnSpc>
                <a:spcPct val="178846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●"/>
            </a:pPr>
            <a:r>
              <a:rPr b="1" lang="es-419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Una o varias instancias de </a:t>
            </a:r>
            <a:r>
              <a:rPr i="1"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Couchbase Server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cada una corriendo en un node independiente pero colaborando entre sí de manera que forman un único sistema.</a:t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660400" rtl="0" algn="l">
              <a:lnSpc>
                <a:spcPct val="178846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●"/>
            </a:pPr>
            <a:r>
              <a:rPr b="1" lang="es-419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Bucket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Es la unidad principal de almacenamiento para los datos (items). Permite que éstos sean accedidos, indexados y replicados. También sirve como </a:t>
            </a:r>
            <a:r>
              <a:rPr i="1"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namespace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660400" rtl="0" algn="l">
              <a:lnSpc>
                <a:spcPct val="178846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●"/>
            </a:pPr>
            <a:r>
              <a:rPr b="1" lang="es-419" sz="1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Item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Representa el dato a ser almacenado. Está formado por una llave (</a:t>
            </a:r>
            <a:r>
              <a:rPr i="1"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 </a:t>
            </a:r>
            <a:r>
              <a:rPr lang="es-419" sz="13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ID) y un valor.</a:t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0"/>
              </a:spcBef>
              <a:spcAft>
                <a:spcPts val="1600"/>
              </a:spcAft>
              <a:buNone/>
            </a:pPr>
            <a:r>
              <a:rPr lang="es-419"/>
              <a:t>	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Funcionalidad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29" y="1959350"/>
            <a:ext cx="5938851" cy="26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Componentes de la Dashboard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66325"/>
            <a:ext cx="364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Un menú principal en la parte izquierda que nos mostrará los servidores siendo utilizados, los Buckets que han sido creados y los documentos alojados dentro de los mismos. Además, un apartado de seguridad y la posibilidad de generar Query en la opción correspondiente.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75" y="1266325"/>
            <a:ext cx="466792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Proceso para ingresar y consultar documentos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920400"/>
            <a:ext cx="364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Para el ejemplo crearemos un bucket de prueba y almacenaremos en él un documento con el objetivo de que sea consultado </a:t>
            </a:r>
            <a:r>
              <a:rPr lang="es-419"/>
              <a:t>más</a:t>
            </a:r>
            <a:r>
              <a:rPr lang="es-419"/>
              <a:t> adelante.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Le daremos click en crear nuevo Data Bucket, donde le asignaremos un nombre, el uso de memoria destinado para este y el tipo.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475" y="1152425"/>
            <a:ext cx="445182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Añadir documentos a un Bucket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5058600" y="1552500"/>
            <a:ext cx="364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De esta forma estaremos listos para poder crear nuestro primer documento. Le damos clic en el enlace Documents para ello. Aquí le asignaremos un nombre al documento.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1812975"/>
            <a:ext cx="36671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datos del documento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5046225" y="1763200"/>
            <a:ext cx="3642000" cy="21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Con la creación del documento, se nos habilitara la opción para editar el contenido del documento. Ingresaremos un par de datos de prueba.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8925"/>
            <a:ext cx="444847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Realizar consulta a la base desde Query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Para realizar consultas sobre el bucket, será necesario crear un índice que se asociará al campo por el que vamos a filtrar los datos.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Para ello abriremos la pestaña Query y escribimos las siguientes secuencias: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304825"/>
            <a:ext cx="4267201" cy="32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Realizar consulta a la base desde Query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736375"/>
            <a:ext cx="42603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Como se puede observar, las consultas tienen una estructura muy similar a SQL y realiza funciones parecidas. De esta forma podremos ir probando, añadiendo, actualizando y eliminando datos de nuestra base.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304825"/>
            <a:ext cx="4267199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315325" y="2850050"/>
            <a:ext cx="62940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Servidor de Couchbase, se conoce también como Membase, es un proyecto de</a:t>
            </a:r>
            <a:r>
              <a:rPr lang="es-419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código abierto</a:t>
            </a:r>
            <a:r>
              <a:rPr lang="es-419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 paquete de software distribuido (del inglés arquitecturas shared-nothing) multi-modelo orientado a</a:t>
            </a:r>
            <a:r>
              <a:rPr lang="es-419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base de datos documental</a:t>
            </a:r>
            <a:r>
              <a:rPr lang="es-419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que está optimizado para aplicaciones interactivas.</a:t>
            </a:r>
            <a:endParaRPr sz="1400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12808" l="0" r="0" t="-19818"/>
          <a:stretch/>
        </p:blipFill>
        <p:spPr>
          <a:xfrm>
            <a:off x="3148400" y="638725"/>
            <a:ext cx="3108650" cy="22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han revisado conceptos generales de CouchBase y las necesidades que es capaz de satisfacer.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ha realizado con éxito un análisis de cómo crear y consultar documentos desde la consola web.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ha demostrado como cumple las mismas funciones que una base de datos relacional pero con un nuevo enfoque orientado a documentos.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618600" y="2218050"/>
            <a:ext cx="1906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para poder realizar consultas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9144000" cy="3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Inserción</a:t>
            </a:r>
            <a:r>
              <a:rPr lang="es-419"/>
              <a:t> de Datos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8275"/>
            <a:ext cx="9143999" cy="39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Eliminación</a:t>
            </a:r>
            <a:r>
              <a:rPr lang="es-419"/>
              <a:t> de datos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325"/>
            <a:ext cx="914400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24445"/>
            <a:ext cx="9144001" cy="165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Eliminación</a:t>
            </a:r>
            <a:r>
              <a:rPr lang="es-419"/>
              <a:t> de datos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9144000" cy="3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Modificación</a:t>
            </a:r>
            <a:r>
              <a:rPr lang="es-419"/>
              <a:t> de datos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9144001" cy="39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Couchbase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Todas las consultas deben elaborarse de manera tal que las mismas ataquen directamente a los servicios de datos, a través de lo que se conoce como clave/valor.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Mejor manera de obtener los datos, debido a que no intervienen el resto de servicios (Query Service / Index Service).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Recomendaciones para el modelo de datos: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muy importante conocer los datos y la estructura de los mismos.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 fundamental conocer previamente qué necesitamos obtener en cada consulta.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Tener en cuenta las mejores prácticas al momento de diseñar nuestras claves de acceso a los documentos (“document id”).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 recomendable hacer un buen ajuste sobre las consultas - N1QL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/>
              <a:t>Cómo definir un “document id” de manera que podamos potenciar el acceso a través de la clave.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Una aplicación de back-office que gestiona un catálogo de productos a través de una web interna, donde es posible buscar y listar productos según una serie de filtros. Los productos, además de la categoría a la que pertenecen, cuentan con otros campos que definen su detalle.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1902450" y="0"/>
            <a:ext cx="5918700" cy="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BF9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Ventajas arquitectónicas de Couchbase</a:t>
            </a:r>
            <a:endParaRPr sz="2400">
              <a:solidFill>
                <a:srgbClr val="BF9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407663"/>
            <a:ext cx="85206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Times New Roman"/>
              <a:buAutoNum type="arabicPeriod"/>
            </a:pPr>
            <a:r>
              <a:rPr b="1" lang="es-419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con agilidad.</a:t>
            </a:r>
            <a:endParaRPr b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Esquema flexible para entrega continua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con todas las funciones para la base de datos JSON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Escala sin problemas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Times New Roman"/>
              <a:buAutoNum type="arabicPeriod"/>
            </a:pPr>
            <a:r>
              <a:rPr b="1" lang="es-419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Realizar a cualquier escala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Memoria y red centrada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Siempre encendido, de borde a nube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Rendimiento constante a cualquier escala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Times New Roman"/>
              <a:buAutoNum type="arabicPeriod"/>
            </a:pPr>
            <a:r>
              <a:rPr b="1" lang="es-419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 con facilidad</a:t>
            </a:r>
            <a:endParaRPr b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 global con baja latencia de escritura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Rendimiento constante al agregar microservicios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s-4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Seguridad de pila completa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8097" l="8596" r="6707" t="14712"/>
          <a:stretch/>
        </p:blipFill>
        <p:spPr>
          <a:xfrm>
            <a:off x="5183275" y="767975"/>
            <a:ext cx="2071200" cy="11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275" y="1855013"/>
            <a:ext cx="2199401" cy="1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675" y="3268100"/>
            <a:ext cx="1923650" cy="1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Creamos nuestro documento: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2028325"/>
            <a:ext cx="34560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Podemos observar que el document_id se ha definido como campo compuesto por el tipo de producto, la categoría y su código único.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900" y="1089590"/>
            <a:ext cx="5056275" cy="3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Realizamos la consulta: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11700" y="1266325"/>
            <a:ext cx="334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Realizamos la consulta en el documento a través de la cláusula USE KEYS, que es el modo de acceso a los datos en clave/valor mediante sentencias N1QL, sin la intervención del servicio de índices y registrando latencias bastante bajas.</a:t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00" y="808375"/>
            <a:ext cx="4656600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Couchbase Server está disponible para los sistemas operativos Ubuntu, Debian, Red Hat, SUSE, Oracle Linux,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Microsoft Windows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Mac OS X.</a:t>
            </a:r>
            <a:endParaRPr sz="1800">
              <a:solidFill>
                <a:srgbClr val="1155CC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1783050" cy="1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525" y="1463325"/>
            <a:ext cx="1252749" cy="165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412" y="1304825"/>
            <a:ext cx="2403139" cy="1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8150" y="1218713"/>
            <a:ext cx="1358775" cy="1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5450" y="2980602"/>
            <a:ext cx="2296854" cy="15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3428902"/>
            <a:ext cx="2789640" cy="15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9324" y="28377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45425" y="285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Couchbase ha apoyado herramientas de desarrollo de software de los lenguajes de programación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.Net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PHP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Ruby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 Python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 C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 Node.js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 Java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</a:t>
            </a:r>
            <a:r>
              <a:rPr b="0" lang="es-419" sz="1800">
                <a:solidFill>
                  <a:srgbClr val="1155CC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 Go</a:t>
            </a:r>
            <a:r>
              <a:rPr b="0" lang="es-419" sz="18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1155CC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425" y="1357850"/>
            <a:ext cx="1756525" cy="1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7350" y="3001650"/>
            <a:ext cx="29146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4400" y="1145750"/>
            <a:ext cx="4267199" cy="220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11425" y="1238550"/>
            <a:ext cx="1703500" cy="1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15">
            <a:alphaModFix/>
          </a:blip>
          <a:srcRect b="10575" l="30777" r="29969" t="14523"/>
          <a:stretch/>
        </p:blipFill>
        <p:spPr>
          <a:xfrm>
            <a:off x="4636475" y="3074025"/>
            <a:ext cx="1458200" cy="14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94675" y="3001644"/>
            <a:ext cx="3049328" cy="18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17">
            <a:alphaModFix/>
          </a:blip>
          <a:srcRect b="0" l="24991" r="28854" t="0"/>
          <a:stretch/>
        </p:blipFill>
        <p:spPr>
          <a:xfrm>
            <a:off x="245425" y="3224650"/>
            <a:ext cx="1179305" cy="1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Instalación de couchbase 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Descargamos la versión para windows de </a:t>
            </a:r>
            <a:r>
              <a:rPr lang="es-419" sz="1100">
                <a:solidFill>
                  <a:schemeClr val="dk1"/>
                </a:solidFill>
              </a:rPr>
              <a:t> </a:t>
            </a:r>
            <a:r>
              <a:rPr lang="es-419" sz="1100" u="sng">
                <a:solidFill>
                  <a:srgbClr val="1155CC"/>
                </a:solidFill>
                <a:hlinkClick r:id="rId3"/>
              </a:rPr>
              <a:t>www.couchbase.com</a:t>
            </a:r>
            <a:r>
              <a:rPr lang="es-419"/>
              <a:t>, se nos descargara un archivo ejecutable.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4392" l="0" r="0" t="4674"/>
          <a:stretch/>
        </p:blipFill>
        <p:spPr>
          <a:xfrm>
            <a:off x="1933575" y="2019225"/>
            <a:ext cx="5276850" cy="2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60725"/>
            <a:ext cx="8520600" cy="4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H</a:t>
            </a:r>
            <a:r>
              <a:rPr lang="es-419">
                <a:solidFill>
                  <a:schemeClr val="dk1"/>
                </a:solidFill>
              </a:rPr>
              <a:t>acemos doble clic en el archivo descargado y posteriormente en&gt;&gt;Ejecutar.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iniciará el instalador.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29871" l="35451" r="35697" t="25108"/>
          <a:stretch/>
        </p:blipFill>
        <p:spPr>
          <a:xfrm>
            <a:off x="694875" y="1331363"/>
            <a:ext cx="23431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29500" l="33720" r="33720" t="25071"/>
          <a:stretch/>
        </p:blipFill>
        <p:spPr>
          <a:xfrm>
            <a:off x="3315038" y="1381113"/>
            <a:ext cx="2513925" cy="19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5">
            <a:alphaModFix/>
          </a:blip>
          <a:srcRect b="29791" l="33222" r="33388" t="24780"/>
          <a:stretch/>
        </p:blipFill>
        <p:spPr>
          <a:xfrm>
            <a:off x="6105975" y="1381125"/>
            <a:ext cx="2513900" cy="192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 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62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vez que finalice la instalación, abrimos el navegador y ponemos </a:t>
            </a:r>
            <a:r>
              <a:rPr lang="es-419">
                <a:solidFill>
                  <a:srgbClr val="1155CC"/>
                </a:solidFill>
              </a:rPr>
              <a:t>Localhost:8091 </a:t>
            </a:r>
            <a:r>
              <a:rPr lang="es-419">
                <a:solidFill>
                  <a:srgbClr val="434343"/>
                </a:solidFill>
              </a:rPr>
              <a:t>que es donde aparece la IU que nos permite acceder a la información de couchbase. 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7763" l="0" r="42359" t="0"/>
          <a:stretch/>
        </p:blipFill>
        <p:spPr>
          <a:xfrm>
            <a:off x="1975800" y="2326550"/>
            <a:ext cx="5192400" cy="24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Hacemos clic en SETUP new server, para configurar un nuevo servidor sobre el cual trabajar en couchbase. Agregamos nuestros datos en los campos requeridos.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00" y="2376900"/>
            <a:ext cx="5467675" cy="24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